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75" r:id="rId2"/>
    <p:sldId id="360" r:id="rId3"/>
    <p:sldId id="362" r:id="rId4"/>
    <p:sldId id="389" r:id="rId5"/>
    <p:sldId id="390" r:id="rId6"/>
    <p:sldId id="380" r:id="rId7"/>
    <p:sldId id="388" r:id="rId8"/>
    <p:sldId id="382" r:id="rId9"/>
    <p:sldId id="391" r:id="rId10"/>
    <p:sldId id="392" r:id="rId11"/>
    <p:sldId id="3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65" autoAdjust="0"/>
  </p:normalViewPr>
  <p:slideViewPr>
    <p:cSldViewPr>
      <p:cViewPr varScale="1">
        <p:scale>
          <a:sx n="104" d="100"/>
          <a:sy n="104" d="100"/>
        </p:scale>
        <p:origin x="1824" y="108"/>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20"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C90C8-500B-49B4-A16B-1AD094FADA74}" type="datetimeFigureOut">
              <a:rPr lang="en-US" smtClean="0"/>
              <a:t>11/22/2019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4D614-0816-4155-8781-76D9B2524AB5}" type="slidenum">
              <a:rPr lang="en-US" smtClean="0"/>
              <a:t>‹#›</a:t>
            </a:fld>
            <a:endParaRPr lang="en-US"/>
          </a:p>
        </p:txBody>
      </p:sp>
    </p:spTree>
    <p:extLst>
      <p:ext uri="{BB962C8B-B14F-4D97-AF65-F5344CB8AC3E}">
        <p14:creationId xmlns:p14="http://schemas.microsoft.com/office/powerpoint/2010/main" val="2131719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list of the top 10 most frequently cited OSHA standards following inspections of health care facilities by federal OSHA</a:t>
            </a:r>
            <a:r>
              <a:rPr lang="en-US" baseline="0" dirty="0" smtClean="0"/>
              <a:t> </a:t>
            </a:r>
            <a:r>
              <a:rPr lang="en-US" baseline="0" dirty="0" smtClean="0"/>
              <a:t>(all federal RIDs) from </a:t>
            </a:r>
            <a:r>
              <a:rPr lang="en-US" baseline="0" dirty="0" smtClean="0"/>
              <a:t>FY </a:t>
            </a:r>
            <a:r>
              <a:rPr lang="en-US" baseline="0" dirty="0" smtClean="0"/>
              <a:t>2016 </a:t>
            </a:r>
            <a:r>
              <a:rPr lang="en-US" baseline="0" dirty="0" smtClean="0"/>
              <a:t>to FY </a:t>
            </a:r>
            <a:r>
              <a:rPr lang="en-US" baseline="0" dirty="0" smtClean="0"/>
              <a:t>2019.</a:t>
            </a:r>
            <a:r>
              <a:rPr lang="en-US" dirty="0" smtClean="0"/>
              <a:t> </a:t>
            </a:r>
            <a:r>
              <a:rPr lang="en-US" dirty="0" smtClean="0"/>
              <a:t>This list can alert employers to these commonly cited standards so they can take steps to find and fix recognized hazards addressed in these and other standards before OSHA shows up.  </a:t>
            </a:r>
          </a:p>
          <a:p>
            <a:endParaRPr lang="en-US" dirty="0" smtClean="0"/>
          </a:p>
          <a:p>
            <a:r>
              <a:rPr lang="en-US" dirty="0" smtClean="0"/>
              <a:t>This list is based on NAICS</a:t>
            </a:r>
            <a:r>
              <a:rPr lang="en-US" baseline="0" dirty="0" smtClean="0"/>
              <a:t> Code 62 (Health Care and Social Assistance), excluding 624 (Social Assistance).</a:t>
            </a:r>
            <a:endParaRPr lang="en-US" dirty="0" smtClean="0"/>
          </a:p>
          <a:p>
            <a:endParaRPr lang="en-US" dirty="0" smtClean="0"/>
          </a:p>
          <a:p>
            <a:r>
              <a:rPr lang="en-US" dirty="0" smtClean="0"/>
              <a:t>The following slides show the top 5 sub-sections that</a:t>
            </a:r>
            <a:r>
              <a:rPr lang="en-US" baseline="0" dirty="0" smtClean="0"/>
              <a:t> OSHA cites for each of these standards.</a:t>
            </a:r>
            <a:endParaRPr lang="en-US" dirty="0" smtClean="0"/>
          </a:p>
          <a:p>
            <a:endParaRPr lang="en-US" dirty="0"/>
          </a:p>
        </p:txBody>
      </p:sp>
      <p:sp>
        <p:nvSpPr>
          <p:cNvPr id="4" name="Slide Number Placeholder 3"/>
          <p:cNvSpPr>
            <a:spLocks noGrp="1"/>
          </p:cNvSpPr>
          <p:nvPr>
            <p:ph type="sldNum" sz="quarter" idx="10"/>
          </p:nvPr>
        </p:nvSpPr>
        <p:spPr/>
        <p:txBody>
          <a:bodyPr/>
          <a:lstStyle/>
          <a:p>
            <a:fld id="{6EF4D614-0816-4155-8781-76D9B2524AB5}" type="slidenum">
              <a:rPr lang="en-US" smtClean="0"/>
              <a:t>1</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10</a:t>
            </a:fld>
            <a:endParaRPr lang="en-US"/>
          </a:p>
        </p:txBody>
      </p:sp>
    </p:spTree>
    <p:extLst>
      <p:ext uri="{BB962C8B-B14F-4D97-AF65-F5344CB8AC3E}">
        <p14:creationId xmlns:p14="http://schemas.microsoft.com/office/powerpoint/2010/main" val="628810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11</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2</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3</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4</a:t>
            </a:fld>
            <a:endParaRPr lang="en-US"/>
          </a:p>
        </p:txBody>
      </p:sp>
    </p:spTree>
    <p:extLst>
      <p:ext uri="{BB962C8B-B14F-4D97-AF65-F5344CB8AC3E}">
        <p14:creationId xmlns:p14="http://schemas.microsoft.com/office/powerpoint/2010/main" val="230199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5</a:t>
            </a:fld>
            <a:endParaRPr lang="en-US"/>
          </a:p>
        </p:txBody>
      </p:sp>
    </p:spTree>
    <p:extLst>
      <p:ext uri="{BB962C8B-B14F-4D97-AF65-F5344CB8AC3E}">
        <p14:creationId xmlns:p14="http://schemas.microsoft.com/office/powerpoint/2010/main" val="719085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6</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7</a:t>
            </a:fld>
            <a:endParaRPr lang="en-US"/>
          </a:p>
        </p:txBody>
      </p:sp>
    </p:spTree>
    <p:extLst>
      <p:ext uri="{BB962C8B-B14F-4D97-AF65-F5344CB8AC3E}">
        <p14:creationId xmlns:p14="http://schemas.microsoft.com/office/powerpoint/2010/main" val="829792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8</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9</a:t>
            </a:fld>
            <a:endParaRPr lang="en-US"/>
          </a:p>
        </p:txBody>
      </p:sp>
    </p:spTree>
    <p:extLst>
      <p:ext uri="{BB962C8B-B14F-4D97-AF65-F5344CB8AC3E}">
        <p14:creationId xmlns:p14="http://schemas.microsoft.com/office/powerpoint/2010/main" val="2660631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20443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282676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412799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86515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85620-E2EC-4DE9-8F45-70D352E41EA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47859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85620-E2EC-4DE9-8F45-70D352E41EA4}"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45763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85620-E2EC-4DE9-8F45-70D352E41EA4}"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21452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85620-E2EC-4DE9-8F45-70D352E41EA4}"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397987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85620-E2EC-4DE9-8F45-70D352E41EA4}"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351416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5620-E2EC-4DE9-8F45-70D352E41EA4}"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60967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5620-E2EC-4DE9-8F45-70D352E41EA4}"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395014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85620-E2EC-4DE9-8F45-70D352E41EA4}" type="datetimeFigureOut">
              <a:rPr lang="en-US" smtClean="0"/>
              <a:t>11/22/2019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75E5C-2AB6-4199-B4DE-471580895AF8}" type="slidenum">
              <a:rPr lang="en-US" smtClean="0"/>
              <a:t>‹#›</a:t>
            </a:fld>
            <a:endParaRPr lang="en-US"/>
          </a:p>
        </p:txBody>
      </p:sp>
    </p:spTree>
    <p:extLst>
      <p:ext uri="{BB962C8B-B14F-4D97-AF65-F5344CB8AC3E}">
        <p14:creationId xmlns:p14="http://schemas.microsoft.com/office/powerpoint/2010/main" val="357336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14.png"/><Relationship Id="rId5" Type="http://schemas.openxmlformats.org/officeDocument/2006/relationships/image" Target="../media/image1.jpeg"/><Relationship Id="rId4" Type="http://schemas.openxmlformats.org/officeDocument/2006/relationships/hyperlink" Target="https://www.osha.gov/pls/oshaweb/owadisp.show_document?p_table=STANDARDS&amp;p_id=1075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5.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3.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osha.gov/pls/oshaweb/owadisp.show_document?p_table=STANDARDS&amp;p_id=10757" TargetMode="Externa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7.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8.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9.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osha.gov/pls/oshaweb/owadisp.show_document?p_table=STANDARDS&amp;p_id=10757" TargetMode="External"/><Relationship Id="rId7"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gif"/><Relationship Id="rId5" Type="http://schemas.openxmlformats.org/officeDocument/2006/relationships/hyperlink" Target="https://www.osha.gov/SLTC/etools/respiratory/change_schedule.html" TargetMode="Externa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7"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hyperlink" Target="https://www.osha.gov/SLTC/etools/construction/images/temp_wiring01.jpg" TargetMode="Externa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3.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47750"/>
            <a:ext cx="9157010" cy="628650"/>
          </a:xfrm>
          <a:prstGeom prst="rect">
            <a:avLst/>
          </a:prstGeom>
          <a:solidFill>
            <a:srgbClr val="A4B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7171" y="1140869"/>
            <a:ext cx="9144000" cy="49616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80000"/>
              </a:lnSpc>
              <a:spcAft>
                <a:spcPts val="600"/>
              </a:spcAft>
              <a:defRPr/>
            </a:pPr>
            <a:r>
              <a:rPr lang="en-US" sz="3200" b="1" dirty="0" smtClean="0">
                <a:solidFill>
                  <a:schemeClr val="tx1"/>
                </a:solidFill>
                <a:effectLst>
                  <a:outerShdw blurRad="38100" dist="38100" dir="2700000" algn="tl">
                    <a:srgbClr val="000000">
                      <a:alpha val="43137"/>
                    </a:srgbClr>
                  </a:outerShdw>
                </a:effectLst>
              </a:rPr>
              <a:t>Top Ten Violations in Health Care: FY </a:t>
            </a:r>
            <a:r>
              <a:rPr lang="en-US" sz="3200" b="1" dirty="0" smtClean="0">
                <a:solidFill>
                  <a:schemeClr val="tx1"/>
                </a:solidFill>
                <a:effectLst>
                  <a:outerShdw blurRad="38100" dist="38100" dir="2700000" algn="tl">
                    <a:srgbClr val="000000">
                      <a:alpha val="43137"/>
                    </a:srgbClr>
                  </a:outerShdw>
                </a:effectLst>
              </a:rPr>
              <a:t>2016-2019</a:t>
            </a:r>
            <a:endParaRPr lang="en-US" sz="3200" b="1" dirty="0" smtClean="0">
              <a:solidFill>
                <a:schemeClr val="tx1"/>
              </a:solidFill>
              <a:effectLst>
                <a:outerShdw blurRad="38100" dist="38100" dir="2700000" algn="tl">
                  <a:srgbClr val="000000">
                    <a:alpha val="43137"/>
                  </a:srgbClr>
                </a:outerShdw>
              </a:effectLst>
            </a:endParaRPr>
          </a:p>
        </p:txBody>
      </p:sp>
      <p:sp>
        <p:nvSpPr>
          <p:cNvPr id="2" name="Rectangle 1"/>
          <p:cNvSpPr/>
          <p:nvPr/>
        </p:nvSpPr>
        <p:spPr>
          <a:xfrm>
            <a:off x="152400" y="1709205"/>
            <a:ext cx="8839200" cy="4516621"/>
          </a:xfrm>
          <a:prstGeom prst="rect">
            <a:avLst/>
          </a:prstGeom>
        </p:spPr>
        <p:txBody>
          <a:bodyPr wrap="square">
            <a:spAutoFit/>
          </a:bodyPr>
          <a:lstStyle/>
          <a:p>
            <a:pPr marL="457200" indent="-457200">
              <a:spcAft>
                <a:spcPts val="900"/>
              </a:spcAft>
              <a:buFont typeface="+mj-lt"/>
              <a:buAutoNum type="arabicPeriod"/>
            </a:pPr>
            <a:r>
              <a:rPr lang="en-US" sz="2000" b="1" dirty="0" err="1" smtClean="0"/>
              <a:t>Bloodborne</a:t>
            </a:r>
            <a:r>
              <a:rPr lang="en-US" sz="2000" b="1" dirty="0" smtClean="0"/>
              <a:t> Pathogens (1910.1030)</a:t>
            </a:r>
          </a:p>
          <a:p>
            <a:pPr marL="457200" indent="-457200">
              <a:spcAft>
                <a:spcPts val="900"/>
              </a:spcAft>
              <a:buFont typeface="+mj-lt"/>
              <a:buAutoNum type="arabicPeriod"/>
            </a:pPr>
            <a:r>
              <a:rPr lang="en-US" sz="2000" b="1" dirty="0"/>
              <a:t>Hazard Communication (1910.1200</a:t>
            </a:r>
            <a:r>
              <a:rPr lang="en-US" sz="2000" b="1" dirty="0" smtClean="0"/>
              <a:t>)</a:t>
            </a:r>
          </a:p>
          <a:p>
            <a:pPr marL="457200" indent="-457200">
              <a:spcAft>
                <a:spcPts val="900"/>
              </a:spcAft>
              <a:buFont typeface="+mj-lt"/>
              <a:buAutoNum type="arabicPeriod"/>
            </a:pPr>
            <a:r>
              <a:rPr lang="en-US" sz="2000" b="1" dirty="0"/>
              <a:t>Reporting Fatalities, Hospitalizations, Amputations, and Losses of an Eye to OSHA (</a:t>
            </a:r>
            <a:r>
              <a:rPr lang="en-US" sz="2000" b="1" dirty="0" smtClean="0"/>
              <a:t>1904.39)</a:t>
            </a:r>
          </a:p>
          <a:p>
            <a:pPr marL="457200" indent="-457200">
              <a:spcAft>
                <a:spcPts val="900"/>
              </a:spcAft>
              <a:buFont typeface="+mj-lt"/>
              <a:buAutoNum type="arabicPeriod"/>
            </a:pPr>
            <a:r>
              <a:rPr lang="en-US" sz="2000" b="1" dirty="0"/>
              <a:t>Electrical – General Requirements (1910.303</a:t>
            </a:r>
            <a:r>
              <a:rPr lang="en-US" sz="2000" b="1" dirty="0" smtClean="0"/>
              <a:t>)</a:t>
            </a:r>
            <a:endParaRPr lang="en-US" sz="2000" b="1" dirty="0"/>
          </a:p>
          <a:p>
            <a:pPr marL="457200" indent="-457200">
              <a:spcAft>
                <a:spcPts val="900"/>
              </a:spcAft>
              <a:buFont typeface="+mj-lt"/>
              <a:buAutoNum type="arabicPeriod"/>
            </a:pPr>
            <a:r>
              <a:rPr lang="en-US" sz="2000" b="1" dirty="0" smtClean="0"/>
              <a:t>Personal </a:t>
            </a:r>
            <a:r>
              <a:rPr lang="en-US" sz="2000" b="1" dirty="0" smtClean="0"/>
              <a:t>Protective Equipment – General Requirements (1910.132)</a:t>
            </a:r>
          </a:p>
          <a:p>
            <a:pPr marL="457200" indent="-457200">
              <a:spcAft>
                <a:spcPts val="900"/>
              </a:spcAft>
              <a:buFont typeface="+mj-lt"/>
              <a:buAutoNum type="arabicPeriod"/>
            </a:pPr>
            <a:r>
              <a:rPr lang="en-US" sz="2000" b="1" dirty="0" smtClean="0"/>
              <a:t>Respiratory </a:t>
            </a:r>
            <a:r>
              <a:rPr lang="en-US" sz="2000" b="1" dirty="0"/>
              <a:t>Protection (1910.134</a:t>
            </a:r>
            <a:r>
              <a:rPr lang="en-US" sz="2000" b="1" dirty="0" smtClean="0"/>
              <a:t>)</a:t>
            </a:r>
          </a:p>
          <a:p>
            <a:pPr marL="457200" indent="-457200">
              <a:spcAft>
                <a:spcPts val="900"/>
              </a:spcAft>
              <a:buFont typeface="+mj-lt"/>
              <a:buAutoNum type="arabicPeriod"/>
            </a:pPr>
            <a:r>
              <a:rPr lang="en-US" sz="2000" b="1" dirty="0" smtClean="0"/>
              <a:t>Electrical </a:t>
            </a:r>
            <a:r>
              <a:rPr lang="en-US" sz="2000" b="1" dirty="0"/>
              <a:t>– Wiring Methods (1910.305</a:t>
            </a:r>
            <a:r>
              <a:rPr lang="en-US" sz="2000" b="1" dirty="0" smtClean="0"/>
              <a:t>)</a:t>
            </a:r>
          </a:p>
          <a:p>
            <a:pPr marL="457200" indent="-457200">
              <a:spcAft>
                <a:spcPts val="900"/>
              </a:spcAft>
              <a:buFont typeface="+mj-lt"/>
              <a:buAutoNum type="arabicPeriod"/>
            </a:pPr>
            <a:r>
              <a:rPr lang="en-US" sz="2000" b="1" dirty="0"/>
              <a:t>Lockout/</a:t>
            </a:r>
            <a:r>
              <a:rPr lang="en-US" sz="2000" b="1" dirty="0" err="1"/>
              <a:t>Tagout</a:t>
            </a:r>
            <a:r>
              <a:rPr lang="en-US" sz="2000" b="1" dirty="0"/>
              <a:t> (1910.147)</a:t>
            </a:r>
          </a:p>
          <a:p>
            <a:pPr marL="457200" indent="-457200">
              <a:spcAft>
                <a:spcPts val="900"/>
              </a:spcAft>
              <a:buFont typeface="+mj-lt"/>
              <a:buAutoNum type="arabicPeriod"/>
            </a:pPr>
            <a:r>
              <a:rPr lang="en-US" sz="2000" b="1" dirty="0" smtClean="0"/>
              <a:t>Recordkeeping Forms and Recording Criteria (1904.29)</a:t>
            </a:r>
            <a:endParaRPr lang="en-US" sz="2000" b="1" dirty="0" smtClean="0"/>
          </a:p>
          <a:p>
            <a:pPr marL="457200" indent="-457200">
              <a:spcAft>
                <a:spcPts val="900"/>
              </a:spcAft>
              <a:buFont typeface="+mj-lt"/>
              <a:buAutoNum type="arabicPeriod"/>
            </a:pPr>
            <a:r>
              <a:rPr lang="en-US" sz="2000" b="1" dirty="0"/>
              <a:t>Exit Routes: Maintenance, Safeguards, and Operational Features (1910.37</a:t>
            </a:r>
            <a:r>
              <a:rPr lang="en-US" sz="2000" b="1" dirty="0" smtClean="0"/>
              <a:t>)</a:t>
            </a:r>
            <a:endParaRPr lang="en-US" sz="2000" b="1" dirty="0" smtClean="0"/>
          </a:p>
        </p:txBody>
      </p:sp>
      <p:pic>
        <p:nvPicPr>
          <p:cNvPr id="6" name="Picture 5" descr="Occupational Health Professionals - Photo Credit: digitalplanetdesign.com | Copyright: Sean Locke"/>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7"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8" name="Picture 7" descr="secondary-OSHA logo.jpg" title="OSHA logo"/>
          <p:cNvPicPr>
            <a:picLocks noChangeAspect="1"/>
          </p:cNvPicPr>
          <p:nvPr/>
        </p:nvPicPr>
        <p:blipFill rotWithShape="1">
          <a:blip r:embed="rId4"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1194027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834" y="1052428"/>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381000" y="2070008"/>
            <a:ext cx="8610600" cy="3570208"/>
          </a:xfrm>
          <a:prstGeom prst="rect">
            <a:avLst/>
          </a:prstGeom>
        </p:spPr>
        <p:txBody>
          <a:bodyPr wrap="square">
            <a:spAutoFit/>
          </a:bodyPr>
          <a:lstStyle/>
          <a:p>
            <a:r>
              <a:rPr lang="en-US" sz="3200" b="1" u="sng" dirty="0" smtClean="0">
                <a:hlinkClick r:id="rId4" tooltip="1926.501"/>
              </a:rPr>
              <a:t>9) </a:t>
            </a:r>
            <a:r>
              <a:rPr lang="en-US" sz="2800" b="1" u="sng" dirty="0" smtClean="0">
                <a:hlinkClick r:id="rId4" tooltip="1926.501"/>
              </a:rPr>
              <a:t>1904.29 </a:t>
            </a:r>
            <a:r>
              <a:rPr lang="en-US" sz="2800" b="1" u="sng" dirty="0" smtClean="0">
                <a:hlinkClick r:id="rId4" tooltip="1926.501"/>
              </a:rPr>
              <a:t>– </a:t>
            </a:r>
            <a:r>
              <a:rPr lang="en-US" sz="2800" b="1" u="sng" dirty="0" smtClean="0">
                <a:hlinkClick r:id="rId4" tooltip="1926.501"/>
              </a:rPr>
              <a:t>Recordkeeping Forms and Recording Criteria </a:t>
            </a:r>
            <a:endParaRPr lang="en-US" sz="2800" b="1" dirty="0"/>
          </a:p>
          <a:p>
            <a:r>
              <a:rPr lang="en-US" dirty="0"/>
              <a:t> </a:t>
            </a:r>
          </a:p>
          <a:p>
            <a:pPr marL="342900" lvl="0" indent="-342900">
              <a:buFont typeface="Arial" panose="020B0604020202090204" pitchFamily="34" charset="0"/>
              <a:buChar char="•"/>
            </a:pPr>
            <a:r>
              <a:rPr lang="en-US" b="1" dirty="0" smtClean="0"/>
              <a:t>1904.29(b)(1) </a:t>
            </a:r>
            <a:r>
              <a:rPr lang="en-US" dirty="0" smtClean="0"/>
              <a:t>(28 </a:t>
            </a:r>
            <a:r>
              <a:rPr lang="en-US" dirty="0"/>
              <a:t>violations) – </a:t>
            </a:r>
            <a:r>
              <a:rPr lang="en-US" dirty="0" smtClean="0"/>
              <a:t>completing the OSHA 300 Log</a:t>
            </a:r>
            <a:endParaRPr lang="en-US" dirty="0" smtClean="0"/>
          </a:p>
          <a:p>
            <a:pPr marL="342900" lvl="0" indent="-342900">
              <a:buFont typeface="Arial" panose="020B0604020202090204" pitchFamily="34" charset="0"/>
              <a:buChar char="•"/>
            </a:pPr>
            <a:r>
              <a:rPr lang="en-US" b="1" dirty="0" smtClean="0"/>
              <a:t>1904.29(b)(3) </a:t>
            </a:r>
            <a:r>
              <a:rPr lang="en-US" dirty="0" smtClean="0"/>
              <a:t>(22 </a:t>
            </a:r>
            <a:r>
              <a:rPr lang="en-US" dirty="0"/>
              <a:t>violations) – </a:t>
            </a:r>
            <a:r>
              <a:rPr lang="en-US" dirty="0" smtClean="0"/>
              <a:t>time limit for recording each injury or illness</a:t>
            </a:r>
            <a:endParaRPr lang="en-US" dirty="0" smtClean="0"/>
          </a:p>
          <a:p>
            <a:pPr marL="342900" indent="-342900">
              <a:buFont typeface="Arial" panose="020B0604020202090204" pitchFamily="34" charset="0"/>
              <a:buChar char="•"/>
            </a:pPr>
            <a:r>
              <a:rPr lang="en-US" b="1" dirty="0" smtClean="0"/>
              <a:t>1904.29(a) </a:t>
            </a:r>
            <a:r>
              <a:rPr lang="en-US" dirty="0" smtClean="0"/>
              <a:t>(15 </a:t>
            </a:r>
            <a:r>
              <a:rPr lang="en-US" dirty="0"/>
              <a:t>violations) – </a:t>
            </a:r>
            <a:r>
              <a:rPr lang="en-US" dirty="0" smtClean="0"/>
              <a:t>requirement to use OSHA 300, 300-A, and 301 forms or equivalent</a:t>
            </a:r>
          </a:p>
          <a:p>
            <a:pPr marL="342900" indent="-342900">
              <a:buFont typeface="Arial" panose="020B0604020202090204" pitchFamily="34" charset="0"/>
              <a:buChar char="•"/>
            </a:pPr>
            <a:r>
              <a:rPr lang="en-US" b="1" dirty="0" smtClean="0"/>
              <a:t>1904.29(b)(6) </a:t>
            </a:r>
            <a:r>
              <a:rPr lang="en-US" dirty="0" smtClean="0"/>
              <a:t>(8 </a:t>
            </a:r>
            <a:r>
              <a:rPr lang="en-US" dirty="0"/>
              <a:t>violations) – </a:t>
            </a:r>
            <a:r>
              <a:rPr lang="en-US" dirty="0" smtClean="0"/>
              <a:t>when not to put employee’s name on forms for privacy reasons</a:t>
            </a:r>
          </a:p>
          <a:p>
            <a:pPr marL="342900" lvl="0" indent="-342900">
              <a:buFont typeface="Arial" panose="020B0604020202090204" pitchFamily="34" charset="0"/>
              <a:buChar char="•"/>
            </a:pPr>
            <a:r>
              <a:rPr lang="en-US" b="1" dirty="0" smtClean="0"/>
              <a:t>1904.29(b)(2) </a:t>
            </a:r>
            <a:r>
              <a:rPr lang="en-US" dirty="0" smtClean="0"/>
              <a:t>(6 violations) – when to complete the OSHA 301 incident rep</a:t>
            </a:r>
            <a:r>
              <a:rPr lang="en-US" sz="2000" dirty="0" smtClean="0"/>
              <a:t>ort</a:t>
            </a:r>
          </a:p>
          <a:p>
            <a:pPr lvl="0"/>
            <a:endParaRPr lang="en-US" sz="2000" dirty="0"/>
          </a:p>
        </p:txBody>
      </p:sp>
      <p:pic>
        <p:nvPicPr>
          <p:cNvPr id="6" name="Picture 5" descr="Occupational Health Professionals - Photo Credit: digitalplanetdesign.com | Copyright: Sean Locke"/>
          <p:cNvPicPr/>
          <p:nvPr/>
        </p:nvPicPr>
        <p:blipFill>
          <a:blip r:embed="rId5">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7" name="Picture 5" descr="OSHA form 300"/>
          <p:cNvPicPr>
            <a:picLocks noChangeAspect="1" noChangeArrowheads="1"/>
          </p:cNvPicPr>
          <p:nvPr>
            <p:custDataLst>
              <p:tags r:id="rId1"/>
            </p:custDataLst>
          </p:nvPr>
        </p:nvPicPr>
        <p:blipFill>
          <a:blip r:embed="rId6"/>
          <a:srcRect/>
          <a:stretch>
            <a:fillRect/>
          </a:stretch>
        </p:blipFill>
        <p:spPr bwMode="auto">
          <a:xfrm>
            <a:off x="2438400" y="5303632"/>
            <a:ext cx="3961575" cy="1554368"/>
          </a:xfrm>
          <a:prstGeom prst="rect">
            <a:avLst/>
          </a:prstGeom>
          <a:noFill/>
          <a:ln w="9525">
            <a:solidFill>
              <a:schemeClr val="tx1"/>
            </a:solidFill>
            <a:miter lim="800000"/>
            <a:headEnd/>
            <a:tailEnd/>
          </a:ln>
        </p:spPr>
      </p:pic>
      <p:pic>
        <p:nvPicPr>
          <p:cNvPr id="9" name="Picture 8" descr="secondary-OSHA logo.jpg" title="OSHA logo"/>
          <p:cNvPicPr>
            <a:picLocks noChangeAspect="1"/>
          </p:cNvPicPr>
          <p:nvPr/>
        </p:nvPicPr>
        <p:blipFill rotWithShape="1">
          <a:blip r:embed="rId7"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4241426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712" y="1063579"/>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87712" y="2070008"/>
            <a:ext cx="6746488" cy="5293757"/>
          </a:xfrm>
          <a:prstGeom prst="rect">
            <a:avLst/>
          </a:prstGeom>
        </p:spPr>
        <p:txBody>
          <a:bodyPr wrap="square">
            <a:spAutoFit/>
          </a:bodyPr>
          <a:lstStyle/>
          <a:p>
            <a:r>
              <a:rPr lang="en-US" sz="3200" b="1" u="sng" dirty="0" smtClean="0">
                <a:hlinkClick r:id="rId3" tooltip="1926.501"/>
              </a:rPr>
              <a:t>10) </a:t>
            </a:r>
            <a:r>
              <a:rPr lang="en-US" sz="2800" b="1" u="sng" dirty="0" smtClean="0">
                <a:hlinkClick r:id="rId3" tooltip="1926.501"/>
              </a:rPr>
              <a:t>1910.37 – Exit Routes: Maintenance, Safeguards and Operational Features</a:t>
            </a:r>
            <a:endParaRPr lang="en-US" sz="2800" b="1" dirty="0"/>
          </a:p>
          <a:p>
            <a:r>
              <a:rPr lang="en-US" dirty="0"/>
              <a:t> </a:t>
            </a:r>
          </a:p>
          <a:p>
            <a:pPr marL="342900" indent="-342900">
              <a:buFont typeface="Arial" panose="020B0604020202090204" pitchFamily="34" charset="0"/>
              <a:buChar char="•"/>
            </a:pPr>
            <a:r>
              <a:rPr lang="en-US" sz="2000" b="1" dirty="0" smtClean="0"/>
              <a:t>1910.37(b)(2) </a:t>
            </a:r>
            <a:r>
              <a:rPr lang="en-US" sz="2000" dirty="0" smtClean="0"/>
              <a:t>(27 </a:t>
            </a:r>
            <a:r>
              <a:rPr lang="en-US" sz="2000" dirty="0"/>
              <a:t>violations) </a:t>
            </a:r>
            <a:r>
              <a:rPr lang="en-US" sz="2000" dirty="0" smtClean="0"/>
              <a:t>–  exits must be visible and marked with “Exit” sign</a:t>
            </a:r>
          </a:p>
          <a:p>
            <a:pPr marL="342900" indent="-342900">
              <a:buFont typeface="Arial" panose="020B0604020202090204" pitchFamily="34" charset="0"/>
              <a:buChar char="•"/>
            </a:pPr>
            <a:r>
              <a:rPr lang="en-US" sz="2000" b="1" dirty="0" smtClean="0"/>
              <a:t>1910.37(a)(3) </a:t>
            </a:r>
            <a:r>
              <a:rPr lang="en-US" sz="2000" dirty="0" smtClean="0"/>
              <a:t>(18 </a:t>
            </a:r>
            <a:r>
              <a:rPr lang="en-US" sz="2000" dirty="0"/>
              <a:t>violations) –  </a:t>
            </a:r>
            <a:r>
              <a:rPr lang="en-US" sz="2000" dirty="0" smtClean="0"/>
              <a:t>exit routes must be free and unobstructed</a:t>
            </a:r>
          </a:p>
          <a:p>
            <a:pPr marL="342900" lvl="0" indent="-342900">
              <a:buFont typeface="Arial" panose="020B0604020202090204" pitchFamily="34" charset="0"/>
              <a:buChar char="•"/>
            </a:pPr>
            <a:r>
              <a:rPr lang="en-US" sz="2000" b="1" dirty="0" smtClean="0"/>
              <a:t>1910.37(b)(4) </a:t>
            </a:r>
            <a:r>
              <a:rPr lang="en-US" sz="2000" dirty="0" smtClean="0"/>
              <a:t>(11 </a:t>
            </a:r>
            <a:r>
              <a:rPr lang="en-US" sz="2000" dirty="0"/>
              <a:t>violations) –  </a:t>
            </a:r>
            <a:r>
              <a:rPr lang="en-US" sz="2000" dirty="0" smtClean="0"/>
              <a:t>direction </a:t>
            </a:r>
            <a:r>
              <a:rPr lang="en-US" sz="2000" dirty="0"/>
              <a:t>of travel to the exit or exit discharge </a:t>
            </a:r>
            <a:endParaRPr lang="en-US" sz="2000" dirty="0" smtClean="0"/>
          </a:p>
          <a:p>
            <a:pPr marL="342900" lvl="0" indent="-342900">
              <a:buFont typeface="Arial" panose="020B0604020202090204" pitchFamily="34" charset="0"/>
              <a:buChar char="•"/>
            </a:pPr>
            <a:r>
              <a:rPr lang="en-US" sz="2000" b="1" dirty="0" smtClean="0"/>
              <a:t>1910.37(b)(5) </a:t>
            </a:r>
            <a:r>
              <a:rPr lang="en-US" sz="2000" dirty="0" smtClean="0"/>
              <a:t>(7 </a:t>
            </a:r>
            <a:r>
              <a:rPr lang="en-US" sz="2000" dirty="0"/>
              <a:t>violations) –  </a:t>
            </a:r>
            <a:r>
              <a:rPr lang="en-US" sz="2000" dirty="0" smtClean="0"/>
              <a:t>marking of doorways </a:t>
            </a:r>
            <a:r>
              <a:rPr lang="en-US" sz="2000" dirty="0"/>
              <a:t>or </a:t>
            </a:r>
            <a:r>
              <a:rPr lang="en-US" sz="2000" dirty="0" smtClean="0"/>
              <a:t>passages </a:t>
            </a:r>
            <a:r>
              <a:rPr lang="en-US" sz="2000" dirty="0"/>
              <a:t>along an exit access that could be mistaken for an exit </a:t>
            </a:r>
          </a:p>
          <a:p>
            <a:pPr marL="342900" indent="-342900">
              <a:buFont typeface="Arial" panose="020B0604020202090204" pitchFamily="34" charset="0"/>
              <a:buChar char="•"/>
            </a:pPr>
            <a:r>
              <a:rPr lang="en-US" sz="2000" b="1" dirty="0" smtClean="0"/>
              <a:t>1910.37(b)(6) </a:t>
            </a:r>
            <a:r>
              <a:rPr lang="en-US" sz="2000" dirty="0" smtClean="0"/>
              <a:t>(4 </a:t>
            </a:r>
            <a:r>
              <a:rPr lang="en-US" sz="2000" dirty="0"/>
              <a:t>violations) –  </a:t>
            </a:r>
            <a:r>
              <a:rPr lang="en-US" sz="2000" dirty="0" smtClean="0"/>
              <a:t>illumination of exit signs </a:t>
            </a:r>
            <a:endParaRPr lang="en-US" sz="2000" dirty="0"/>
          </a:p>
          <a:p>
            <a:pPr lvl="0"/>
            <a:endParaRPr lang="en-US" sz="2000" dirty="0"/>
          </a:p>
          <a:p>
            <a:pPr marL="342900" indent="-342900">
              <a:buFont typeface="Arial" panose="020B0604020202090204" pitchFamily="34" charset="0"/>
              <a:buChar char="•"/>
            </a:pPr>
            <a:endParaRPr lang="en-US" sz="2000" dirty="0"/>
          </a:p>
          <a:p>
            <a:pPr marL="342900" lvl="0" indent="-342900">
              <a:buFont typeface="Arial" panose="020B0604020202090204" pitchFamily="34" charset="0"/>
              <a:buChar char="•"/>
            </a:pPr>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1026" name="Picture 2" descr="Exi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6075" y="1592813"/>
            <a:ext cx="244792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econdary-OSHA logo.jpg" title="OSHA logo"/>
          <p:cNvPicPr>
            <a:picLocks noChangeAspect="1"/>
          </p:cNvPicPr>
          <p:nvPr/>
        </p:nvPicPr>
        <p:blipFill rotWithShape="1">
          <a:blip r:embed="rId6"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715" y="1067989"/>
            <a:ext cx="8191058"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304800" y="2209972"/>
            <a:ext cx="8763000" cy="3016210"/>
          </a:xfrm>
          <a:prstGeom prst="rect">
            <a:avLst/>
          </a:prstGeom>
        </p:spPr>
        <p:txBody>
          <a:bodyPr wrap="square">
            <a:spAutoFit/>
          </a:bodyPr>
          <a:lstStyle/>
          <a:p>
            <a:r>
              <a:rPr lang="en-US" sz="3200" b="1" u="sng" dirty="0" smtClean="0">
                <a:hlinkClick r:id="rId3" tooltip="1926.501"/>
              </a:rPr>
              <a:t>1) 1910.1030 – </a:t>
            </a:r>
            <a:r>
              <a:rPr lang="en-US" sz="3200" b="1" u="sng" dirty="0" err="1" smtClean="0">
                <a:hlinkClick r:id="rId3" tooltip="1926.501"/>
              </a:rPr>
              <a:t>Bloodborne</a:t>
            </a:r>
            <a:r>
              <a:rPr lang="en-US" sz="3200" b="1" u="sng" dirty="0" smtClean="0">
                <a:hlinkClick r:id="rId3" tooltip="1926.501"/>
              </a:rPr>
              <a:t> Pathogens</a:t>
            </a:r>
            <a:endParaRPr lang="en-US" sz="3200" b="1" dirty="0"/>
          </a:p>
          <a:p>
            <a:r>
              <a:rPr lang="en-US" dirty="0"/>
              <a:t> </a:t>
            </a:r>
            <a:endParaRPr lang="en-US" dirty="0" smtClean="0"/>
          </a:p>
          <a:p>
            <a:pPr marL="285750" lvl="0" indent="-285750">
              <a:buFont typeface="Arial" panose="020B0604020202090204" pitchFamily="34" charset="0"/>
              <a:buChar char="•"/>
            </a:pPr>
            <a:r>
              <a:rPr lang="en-US" sz="2000" b="1" dirty="0" smtClean="0"/>
              <a:t>1910.1030(c)(1)(</a:t>
            </a:r>
            <a:r>
              <a:rPr lang="en-US" sz="2000" b="1" dirty="0" err="1" smtClean="0"/>
              <a:t>i</a:t>
            </a:r>
            <a:r>
              <a:rPr lang="en-US" sz="2000" b="1" dirty="0" smtClean="0"/>
              <a:t>) </a:t>
            </a:r>
            <a:r>
              <a:rPr lang="en-US" sz="2000" dirty="0" smtClean="0"/>
              <a:t>(</a:t>
            </a:r>
            <a:r>
              <a:rPr lang="en-US" sz="2000" dirty="0" smtClean="0"/>
              <a:t>122 </a:t>
            </a:r>
            <a:r>
              <a:rPr lang="en-US" sz="2000" dirty="0" smtClean="0"/>
              <a:t>violations) – exposure control plan</a:t>
            </a:r>
          </a:p>
          <a:p>
            <a:pPr marL="285750" lvl="0" indent="-285750">
              <a:buFont typeface="Arial" panose="020B0604020202090204" pitchFamily="34" charset="0"/>
              <a:buChar char="•"/>
            </a:pPr>
            <a:r>
              <a:rPr lang="en-US" sz="2000" b="1" dirty="0" smtClean="0"/>
              <a:t>1910.1030(g)(2)(i) </a:t>
            </a:r>
            <a:r>
              <a:rPr lang="en-US" sz="2000" dirty="0" smtClean="0"/>
              <a:t>(89 </a:t>
            </a:r>
            <a:r>
              <a:rPr lang="en-US" sz="2000" dirty="0" smtClean="0"/>
              <a:t>violations) </a:t>
            </a:r>
            <a:r>
              <a:rPr lang="en-US" sz="2000" dirty="0"/>
              <a:t>– </a:t>
            </a:r>
            <a:r>
              <a:rPr lang="en-US" sz="2000" dirty="0" smtClean="0"/>
              <a:t>training employees with occupational exposure</a:t>
            </a:r>
            <a:endParaRPr lang="en-US" sz="2000" dirty="0"/>
          </a:p>
          <a:p>
            <a:pPr marL="285750" lvl="0" indent="-285750">
              <a:buFont typeface="Arial" panose="020B0604020202090204" pitchFamily="34" charset="0"/>
              <a:buChar char="•"/>
            </a:pPr>
            <a:r>
              <a:rPr lang="en-US" sz="2000" b="1" dirty="0"/>
              <a:t>1910.1030(c)(1)(</a:t>
            </a:r>
            <a:r>
              <a:rPr lang="en-US" sz="2000" b="1" dirty="0" smtClean="0"/>
              <a:t>iv) </a:t>
            </a:r>
            <a:r>
              <a:rPr lang="en-US" sz="2000" dirty="0" smtClean="0"/>
              <a:t>(72 </a:t>
            </a:r>
            <a:r>
              <a:rPr lang="en-US" sz="2000" dirty="0"/>
              <a:t>violations) – </a:t>
            </a:r>
            <a:r>
              <a:rPr lang="en-US" sz="2000" dirty="0" smtClean="0"/>
              <a:t>review and update of exposure control plan</a:t>
            </a:r>
            <a:endParaRPr lang="en-US" sz="2000" dirty="0"/>
          </a:p>
          <a:p>
            <a:pPr marL="285750" lvl="0" indent="-285750">
              <a:buFont typeface="Arial" panose="020B0604020202090204" pitchFamily="34" charset="0"/>
              <a:buChar char="•"/>
            </a:pPr>
            <a:r>
              <a:rPr lang="en-US" sz="2000" b="1" dirty="0" smtClean="0"/>
              <a:t>1910.1030(d)(2)(i) </a:t>
            </a:r>
            <a:r>
              <a:rPr lang="en-US" sz="2000" dirty="0" smtClean="0"/>
              <a:t>(59 </a:t>
            </a:r>
            <a:r>
              <a:rPr lang="en-US" sz="2000" dirty="0" smtClean="0"/>
              <a:t>violations</a:t>
            </a:r>
            <a:r>
              <a:rPr lang="en-US" sz="2000" dirty="0"/>
              <a:t>) – </a:t>
            </a:r>
            <a:r>
              <a:rPr lang="en-US" sz="2000" dirty="0" smtClean="0"/>
              <a:t>engineering and work practice controls</a:t>
            </a:r>
            <a:endParaRPr lang="en-US" sz="2000" dirty="0"/>
          </a:p>
          <a:p>
            <a:pPr marL="285750" lvl="0" indent="-285750">
              <a:buFont typeface="Arial" panose="020B0604020202090204" pitchFamily="34" charset="0"/>
              <a:buChar char="•"/>
            </a:pPr>
            <a:r>
              <a:rPr lang="en-US" sz="2000" b="1" dirty="0" smtClean="0"/>
              <a:t>1910.1030(c)(1</a:t>
            </a:r>
            <a:r>
              <a:rPr lang="en-US" sz="2000" b="1" dirty="0" smtClean="0"/>
              <a:t>)(v) </a:t>
            </a:r>
            <a:r>
              <a:rPr lang="en-US" sz="2000" dirty="0" smtClean="0"/>
              <a:t>(57 </a:t>
            </a:r>
            <a:r>
              <a:rPr lang="en-US" sz="2000" dirty="0" smtClean="0"/>
              <a:t>violations) – </a:t>
            </a:r>
            <a:r>
              <a:rPr lang="en-US" sz="2000" dirty="0" smtClean="0"/>
              <a:t>exposure control plans: input from non-managerial employees  </a:t>
            </a:r>
            <a:endParaRPr lang="en-US" sz="2000" dirty="0" smtClean="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1026" name="Picture 2" descr="Needlestick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5103091"/>
            <a:ext cx="2426180" cy="14449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econdary-OSHA logo.jpg" title="OSHA logo"/>
          <p:cNvPicPr>
            <a:picLocks noChangeAspect="1"/>
          </p:cNvPicPr>
          <p:nvPr/>
        </p:nvPicPr>
        <p:blipFill rotWithShape="1">
          <a:blip r:embed="rId6"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429350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47750"/>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52400" y="2335283"/>
            <a:ext cx="7086600" cy="4247317"/>
          </a:xfrm>
          <a:prstGeom prst="rect">
            <a:avLst/>
          </a:prstGeom>
        </p:spPr>
        <p:txBody>
          <a:bodyPr wrap="square">
            <a:spAutoFit/>
          </a:bodyPr>
          <a:lstStyle/>
          <a:p>
            <a:r>
              <a:rPr lang="en-US" sz="3200" b="1" u="sng" dirty="0" smtClean="0">
                <a:hlinkClick r:id="rId3" tooltip="1926.501"/>
              </a:rPr>
              <a:t>2) 1910.1200 – Hazard Communication</a:t>
            </a:r>
            <a:endParaRPr lang="en-US" sz="3200" b="1" dirty="0"/>
          </a:p>
          <a:p>
            <a:r>
              <a:rPr lang="en-US" dirty="0"/>
              <a:t> </a:t>
            </a:r>
          </a:p>
          <a:p>
            <a:pPr marL="342900" indent="-342900">
              <a:buFont typeface="Arial" panose="020B0604020202090204" pitchFamily="34" charset="0"/>
              <a:buChar char="•"/>
            </a:pPr>
            <a:r>
              <a:rPr lang="en-US" sz="2000" b="1" dirty="0" smtClean="0"/>
              <a:t>1910.1200(e)(1) </a:t>
            </a:r>
            <a:r>
              <a:rPr lang="en-US" sz="2000" dirty="0" smtClean="0"/>
              <a:t>(</a:t>
            </a:r>
            <a:r>
              <a:rPr lang="en-US" sz="2000" dirty="0" smtClean="0"/>
              <a:t>136 </a:t>
            </a:r>
            <a:r>
              <a:rPr lang="en-US" sz="2000" dirty="0"/>
              <a:t>violations) –  written hazard communication </a:t>
            </a:r>
            <a:r>
              <a:rPr lang="en-US" sz="2000" dirty="0" smtClean="0"/>
              <a:t>program</a:t>
            </a:r>
            <a:endParaRPr lang="en-US" sz="2000" dirty="0"/>
          </a:p>
          <a:p>
            <a:pPr marL="342900" indent="-342900">
              <a:buFont typeface="Arial" panose="020B0604020202090204" pitchFamily="34" charset="0"/>
              <a:buChar char="•"/>
            </a:pPr>
            <a:r>
              <a:rPr lang="en-US" sz="2000" b="1" dirty="0" smtClean="0"/>
              <a:t>1910.1200(h)(1)  </a:t>
            </a:r>
            <a:r>
              <a:rPr lang="en-US" sz="2000" dirty="0" smtClean="0"/>
              <a:t>(</a:t>
            </a:r>
            <a:r>
              <a:rPr lang="en-US" sz="2000" dirty="0" smtClean="0"/>
              <a:t>111 </a:t>
            </a:r>
            <a:r>
              <a:rPr lang="en-US" sz="2000" dirty="0"/>
              <a:t>violations) – employee information and </a:t>
            </a:r>
            <a:r>
              <a:rPr lang="en-US" sz="2000" dirty="0" smtClean="0"/>
              <a:t>training</a:t>
            </a:r>
            <a:endParaRPr lang="en-US" sz="2000" dirty="0"/>
          </a:p>
          <a:p>
            <a:pPr marL="342900" indent="-342900">
              <a:buFont typeface="Arial" panose="020B0604020202090204" pitchFamily="34" charset="0"/>
              <a:buChar char="•"/>
            </a:pPr>
            <a:r>
              <a:rPr lang="en-US" sz="2000" b="1" dirty="0" smtClean="0"/>
              <a:t>1910.1200(g)(8)  </a:t>
            </a:r>
            <a:r>
              <a:rPr lang="en-US" sz="2000" dirty="0" smtClean="0"/>
              <a:t>(45 </a:t>
            </a:r>
            <a:r>
              <a:rPr lang="en-US" sz="2000" dirty="0"/>
              <a:t>violations) – maintaining copies of Safety Data Sheets in the workplace and ensuring that they are readily available to </a:t>
            </a:r>
            <a:r>
              <a:rPr lang="en-US" sz="2000" dirty="0" smtClean="0"/>
              <a:t>employees</a:t>
            </a:r>
          </a:p>
          <a:p>
            <a:pPr marL="342900" indent="-342900">
              <a:buFont typeface="Arial" panose="020B0604020202090204" pitchFamily="34" charset="0"/>
              <a:buChar char="•"/>
            </a:pPr>
            <a:r>
              <a:rPr lang="en-US" sz="2000" b="1" dirty="0"/>
              <a:t>1910.1200(g)(1)  </a:t>
            </a:r>
            <a:r>
              <a:rPr lang="en-US" sz="2000" dirty="0"/>
              <a:t>(27 violations) – having Safety Data Sheets in the workplace for each hazardous </a:t>
            </a:r>
            <a:r>
              <a:rPr lang="en-US" sz="2000" dirty="0" smtClean="0"/>
              <a:t>chemical</a:t>
            </a:r>
            <a:endParaRPr lang="en-US" sz="2000" dirty="0"/>
          </a:p>
          <a:p>
            <a:pPr marL="342900" lvl="0" indent="-342900">
              <a:buFont typeface="Arial" panose="020B0604020202090204" pitchFamily="34" charset="0"/>
              <a:buChar char="•"/>
            </a:pPr>
            <a:r>
              <a:rPr lang="en-US" sz="2000" b="1" dirty="0" smtClean="0"/>
              <a:t>1910.1200(e)(1)(</a:t>
            </a:r>
            <a:r>
              <a:rPr lang="en-US" sz="2000" b="1" dirty="0" err="1" smtClean="0"/>
              <a:t>i</a:t>
            </a:r>
            <a:r>
              <a:rPr lang="en-US" sz="2000" b="1" dirty="0" smtClean="0"/>
              <a:t>)  </a:t>
            </a:r>
            <a:r>
              <a:rPr lang="en-US" sz="2000" dirty="0" smtClean="0"/>
              <a:t>(26 </a:t>
            </a:r>
            <a:r>
              <a:rPr lang="en-US" sz="2000" dirty="0"/>
              <a:t>violations) – </a:t>
            </a:r>
            <a:r>
              <a:rPr lang="en-US" sz="2000" dirty="0" smtClean="0"/>
              <a:t>elements of hazard communication program: list of hazardous chemicals</a:t>
            </a:r>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10" name="Picture 2" descr="Fl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6252" y="1809006"/>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orros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1915" y="3329493"/>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ealth Hazar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40388" y="4788362"/>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secondary-OSHA logo.jpg" title="OSHA logo"/>
          <p:cNvPicPr>
            <a:picLocks noChangeAspect="1"/>
          </p:cNvPicPr>
          <p:nvPr/>
        </p:nvPicPr>
        <p:blipFill rotWithShape="1">
          <a:blip r:embed="rId8"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47648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834" y="1052428"/>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381000" y="2070008"/>
            <a:ext cx="6195599" cy="4801314"/>
          </a:xfrm>
          <a:prstGeom prst="rect">
            <a:avLst/>
          </a:prstGeom>
        </p:spPr>
        <p:txBody>
          <a:bodyPr wrap="square">
            <a:spAutoFit/>
          </a:bodyPr>
          <a:lstStyle/>
          <a:p>
            <a:r>
              <a:rPr lang="en-US" sz="3200" b="1" u="sng" dirty="0" smtClean="0">
                <a:hlinkClick r:id="rId3" tooltip="1926.501"/>
              </a:rPr>
              <a:t>3) </a:t>
            </a:r>
            <a:r>
              <a:rPr lang="en-US" sz="2800" b="1" u="sng" dirty="0" smtClean="0">
                <a:hlinkClick r:id="rId3" tooltip="1926.501"/>
              </a:rPr>
              <a:t>1904.39 – Reporting Fatalities, Hospitalizations, Amputations, and Losses of an Eye to OSHA</a:t>
            </a:r>
            <a:endParaRPr lang="en-US" sz="2800" b="1" dirty="0"/>
          </a:p>
          <a:p>
            <a:r>
              <a:rPr lang="en-US" dirty="0"/>
              <a:t> </a:t>
            </a:r>
          </a:p>
          <a:p>
            <a:pPr marL="342900" lvl="0" indent="-342900">
              <a:buFont typeface="Arial" panose="020B0604020202090204" pitchFamily="34" charset="0"/>
              <a:buChar char="•"/>
            </a:pPr>
            <a:r>
              <a:rPr lang="en-US" sz="2000" b="1" dirty="0" smtClean="0"/>
              <a:t>1904.39(a)(2) </a:t>
            </a:r>
            <a:r>
              <a:rPr lang="en-US" sz="2000" dirty="0" smtClean="0"/>
              <a:t>(104 </a:t>
            </a:r>
            <a:r>
              <a:rPr lang="en-US" sz="2000" dirty="0"/>
              <a:t>violations) – </a:t>
            </a:r>
            <a:r>
              <a:rPr lang="en-US" sz="2000" dirty="0" smtClean="0"/>
              <a:t>reporting to OSHA within 24 hours of hospitalization, amputation, or loss of eye</a:t>
            </a:r>
          </a:p>
          <a:p>
            <a:pPr marL="342900" lvl="0" indent="-342900">
              <a:buFont typeface="Arial" panose="020B0604020202090204" pitchFamily="34" charset="0"/>
              <a:buChar char="•"/>
            </a:pPr>
            <a:r>
              <a:rPr lang="en-US" sz="2000" b="1" dirty="0" smtClean="0"/>
              <a:t>1904.39(a)(1) </a:t>
            </a:r>
            <a:r>
              <a:rPr lang="en-US" sz="2000" dirty="0" smtClean="0"/>
              <a:t>(7 </a:t>
            </a:r>
            <a:r>
              <a:rPr lang="en-US" sz="2000" dirty="0"/>
              <a:t>violations) – </a:t>
            </a:r>
            <a:r>
              <a:rPr lang="en-US" sz="2000" dirty="0" smtClean="0"/>
              <a:t>reporting to OSHA within 8 hours of work-related </a:t>
            </a:r>
            <a:r>
              <a:rPr lang="en-US" sz="2000" dirty="0" smtClean="0"/>
              <a:t>death</a:t>
            </a:r>
          </a:p>
          <a:p>
            <a:pPr marL="342900" indent="-342900">
              <a:buFont typeface="Arial" panose="020B0604020202090204" pitchFamily="34" charset="0"/>
              <a:buChar char="•"/>
            </a:pPr>
            <a:r>
              <a:rPr lang="en-US" sz="2000" b="1" dirty="0"/>
              <a:t>1904.39(a)(3) </a:t>
            </a:r>
            <a:r>
              <a:rPr lang="en-US" sz="2000" dirty="0"/>
              <a:t>(3 violations) – methods for </a:t>
            </a:r>
            <a:r>
              <a:rPr lang="en-US" sz="2000" dirty="0" smtClean="0"/>
              <a:t>reporting</a:t>
            </a:r>
          </a:p>
          <a:p>
            <a:pPr marL="342900" indent="-342900">
              <a:buFont typeface="Arial" panose="020B0604020202090204" pitchFamily="34" charset="0"/>
              <a:buChar char="•"/>
            </a:pPr>
            <a:r>
              <a:rPr lang="en-US" sz="2000" b="1" dirty="0"/>
              <a:t>1904.39(b)(7) </a:t>
            </a:r>
            <a:r>
              <a:rPr lang="en-US" sz="2000" dirty="0"/>
              <a:t>(2 violations) – procedure if don’t learn of reportable incident right </a:t>
            </a:r>
            <a:r>
              <a:rPr lang="en-US" sz="2000" dirty="0" smtClean="0"/>
              <a:t>away</a:t>
            </a:r>
            <a:endParaRPr lang="en-US" sz="2000" dirty="0" smtClean="0"/>
          </a:p>
          <a:p>
            <a:pPr marL="342900" indent="-342900">
              <a:buFont typeface="Arial" panose="020B0604020202090204" pitchFamily="34" charset="0"/>
              <a:buChar char="•"/>
            </a:pPr>
            <a:r>
              <a:rPr lang="en-US" sz="2000" b="1" dirty="0"/>
              <a:t>1904.39(a) </a:t>
            </a:r>
            <a:r>
              <a:rPr lang="en-US" sz="2000" dirty="0" smtClean="0"/>
              <a:t>(1 violation) </a:t>
            </a:r>
            <a:r>
              <a:rPr lang="en-US" sz="2000" dirty="0"/>
              <a:t>– basic reporting </a:t>
            </a:r>
            <a:r>
              <a:rPr lang="en-US" sz="2000" dirty="0" smtClean="0"/>
              <a:t>requirement</a:t>
            </a:r>
            <a:endParaRPr lang="en-US" sz="2000" dirty="0"/>
          </a:p>
          <a:p>
            <a:pPr lvl="0"/>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2050" name="Picture 2" descr="Emergency Ro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2030979"/>
            <a:ext cx="2567401" cy="15404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econdary-OSHA logo.jpg" title="OSHA logo"/>
          <p:cNvPicPr>
            <a:picLocks noChangeAspect="1"/>
          </p:cNvPicPr>
          <p:nvPr/>
        </p:nvPicPr>
        <p:blipFill rotWithShape="1">
          <a:blip r:embed="rId6"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363728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039418"/>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81775" y="2091786"/>
            <a:ext cx="6700025" cy="4493538"/>
          </a:xfrm>
          <a:prstGeom prst="rect">
            <a:avLst/>
          </a:prstGeom>
        </p:spPr>
        <p:txBody>
          <a:bodyPr wrap="square">
            <a:spAutoFit/>
          </a:bodyPr>
          <a:lstStyle/>
          <a:p>
            <a:r>
              <a:rPr lang="en-US" sz="2600" b="1" u="sng" dirty="0" smtClean="0">
                <a:hlinkClick r:id="rId3" tooltip="1926.501"/>
              </a:rPr>
              <a:t>4) 1910.303 – Electrical, General Requirements</a:t>
            </a:r>
            <a:endParaRPr lang="en-US" sz="2600" dirty="0"/>
          </a:p>
          <a:p>
            <a:pPr marL="342900" lvl="0" indent="-342900">
              <a:buFont typeface="Arial" panose="020B0604020202090204" pitchFamily="34" charset="0"/>
              <a:buChar char="•"/>
            </a:pPr>
            <a:r>
              <a:rPr lang="en-US" sz="2000" b="1" dirty="0"/>
              <a:t>1910.303(b)(2)  </a:t>
            </a:r>
            <a:r>
              <a:rPr lang="en-US" sz="2000" dirty="0" smtClean="0"/>
              <a:t>(38 </a:t>
            </a:r>
            <a:r>
              <a:rPr lang="en-US" sz="2000" dirty="0"/>
              <a:t>violations) – installing and using listed or labeled equipment in accordance with instructions included in the listing or </a:t>
            </a:r>
            <a:r>
              <a:rPr lang="en-US" sz="2000" dirty="0" smtClean="0"/>
              <a:t>labeling</a:t>
            </a:r>
          </a:p>
          <a:p>
            <a:pPr marL="342900" indent="-342900">
              <a:buFont typeface="Arial" panose="020B0604020202090204" pitchFamily="34" charset="0"/>
              <a:buChar char="•"/>
            </a:pPr>
            <a:r>
              <a:rPr lang="en-US" sz="2000" b="1" dirty="0"/>
              <a:t>1910.303(g)(1)  </a:t>
            </a:r>
            <a:r>
              <a:rPr lang="en-US" sz="2000" dirty="0" smtClean="0"/>
              <a:t>(</a:t>
            </a:r>
            <a:r>
              <a:rPr lang="en-US" sz="2000" dirty="0" smtClean="0"/>
              <a:t>22 </a:t>
            </a:r>
            <a:r>
              <a:rPr lang="en-US" sz="2000" dirty="0"/>
              <a:t>violations) – sufficient access and working space about electrical equipment (600 volts, nominal, or less to ground</a:t>
            </a:r>
            <a:r>
              <a:rPr lang="en-US" sz="2000" dirty="0" smtClean="0"/>
              <a:t>)</a:t>
            </a:r>
          </a:p>
          <a:p>
            <a:pPr marL="342900" indent="-342900">
              <a:buFont typeface="Arial" panose="020B0604020202090204" pitchFamily="34" charset="0"/>
              <a:buChar char="•"/>
            </a:pPr>
            <a:r>
              <a:rPr lang="en-US" sz="2000" b="1" dirty="0"/>
              <a:t>1910.303(g)(1)(ii) </a:t>
            </a:r>
            <a:r>
              <a:rPr lang="en-US" sz="2000" dirty="0"/>
              <a:t>(12 violations) – no use of working space for storage, and guarding working </a:t>
            </a:r>
            <a:r>
              <a:rPr lang="en-US" sz="2000" dirty="0" smtClean="0"/>
              <a:t>space</a:t>
            </a:r>
            <a:endParaRPr lang="en-US" sz="2000" dirty="0"/>
          </a:p>
          <a:p>
            <a:pPr marL="342900" lvl="0" indent="-342900">
              <a:buFont typeface="Arial" panose="020B0604020202090204" pitchFamily="34" charset="0"/>
              <a:buChar char="•"/>
            </a:pPr>
            <a:r>
              <a:rPr lang="en-US" sz="2000" b="1" dirty="0"/>
              <a:t>1910.303(g)(2)(i) </a:t>
            </a:r>
            <a:r>
              <a:rPr lang="en-US" sz="2000" dirty="0"/>
              <a:t>(</a:t>
            </a:r>
            <a:r>
              <a:rPr lang="en-US" sz="2000" dirty="0" smtClean="0"/>
              <a:t>10 </a:t>
            </a:r>
            <a:r>
              <a:rPr lang="en-US" sz="2000" dirty="0"/>
              <a:t>violations) – guarding live parts (600 volts, nominal, or less to ground) </a:t>
            </a:r>
          </a:p>
          <a:p>
            <a:pPr marL="342900" indent="-342900">
              <a:buFont typeface="Arial" panose="020B0604020202090204" pitchFamily="34" charset="0"/>
              <a:buChar char="•"/>
            </a:pPr>
            <a:r>
              <a:rPr lang="en-US" sz="2000" b="1" dirty="0" smtClean="0"/>
              <a:t>1910.303(f</a:t>
            </a:r>
            <a:r>
              <a:rPr lang="en-US" sz="2000" b="1" dirty="0"/>
              <a:t>)(2)  </a:t>
            </a:r>
            <a:r>
              <a:rPr lang="en-US" sz="2000" dirty="0" smtClean="0"/>
              <a:t>(7 </a:t>
            </a:r>
            <a:r>
              <a:rPr lang="en-US" sz="2000" dirty="0"/>
              <a:t>violations) – marking service, feeder, and branch circuits at their disconnecting means or overcurrent device</a:t>
            </a:r>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8194" name="Picture 2" descr="Electrical Contractors Industry - Photo Credit: iStock-134986653 | Copyright: nightman196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6781800" y="1828800"/>
            <a:ext cx="2158226" cy="1495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econdary-OSHA logo.jpg" title="OSHA logo"/>
          <p:cNvPicPr>
            <a:picLocks noChangeAspect="1"/>
          </p:cNvPicPr>
          <p:nvPr/>
        </p:nvPicPr>
        <p:blipFill rotWithShape="1">
          <a:blip r:embed="rId6"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2901208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83062"/>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29739" y="2335283"/>
            <a:ext cx="6371062" cy="4739759"/>
          </a:xfrm>
          <a:prstGeom prst="rect">
            <a:avLst/>
          </a:prstGeom>
        </p:spPr>
        <p:txBody>
          <a:bodyPr wrap="square">
            <a:spAutoFit/>
          </a:bodyPr>
          <a:lstStyle/>
          <a:p>
            <a:r>
              <a:rPr lang="en-US" sz="3200" b="1" u="sng" dirty="0" smtClean="0">
                <a:hlinkClick r:id="rId3" tooltip="1926.501"/>
              </a:rPr>
              <a:t>5) </a:t>
            </a:r>
            <a:r>
              <a:rPr lang="en-US" sz="3200" b="1" u="sng" dirty="0" smtClean="0">
                <a:hlinkClick r:id="rId3" tooltip="1926.501"/>
              </a:rPr>
              <a:t>1910.132 – Personal Protective Equipment</a:t>
            </a:r>
            <a:endParaRPr lang="en-US" sz="3200" b="1" u="sng" dirty="0" smtClean="0"/>
          </a:p>
          <a:p>
            <a:r>
              <a:rPr lang="en-US" dirty="0"/>
              <a:t> </a:t>
            </a:r>
          </a:p>
          <a:p>
            <a:pPr marL="342900" lvl="0" indent="-342900">
              <a:buFont typeface="Arial" panose="020B0604020202090204" pitchFamily="34" charset="0"/>
              <a:buChar char="•"/>
            </a:pPr>
            <a:r>
              <a:rPr lang="en-US" sz="2000" b="1" dirty="0" smtClean="0"/>
              <a:t>1910.132(d)(1) </a:t>
            </a:r>
            <a:r>
              <a:rPr lang="en-US" sz="2000" dirty="0" smtClean="0"/>
              <a:t>(39 </a:t>
            </a:r>
            <a:r>
              <a:rPr lang="en-US" sz="2000" dirty="0"/>
              <a:t>violations) – </a:t>
            </a:r>
            <a:r>
              <a:rPr lang="en-US" sz="2000" dirty="0" smtClean="0"/>
              <a:t> hazard </a:t>
            </a:r>
            <a:r>
              <a:rPr lang="en-US" sz="2000" dirty="0" smtClean="0"/>
              <a:t>assessment</a:t>
            </a:r>
          </a:p>
          <a:p>
            <a:pPr marL="342900" indent="-342900">
              <a:buFont typeface="Arial" panose="020B0604020202090204" pitchFamily="34" charset="0"/>
              <a:buChar char="•"/>
            </a:pPr>
            <a:r>
              <a:rPr lang="en-US" sz="2000" b="1" dirty="0"/>
              <a:t>1910.132(d)(2) </a:t>
            </a:r>
            <a:r>
              <a:rPr lang="en-US" sz="2000" dirty="0"/>
              <a:t>(20 violations) –  written certification of hazard </a:t>
            </a:r>
            <a:r>
              <a:rPr lang="en-US" sz="2000" dirty="0" smtClean="0"/>
              <a:t>assessment</a:t>
            </a:r>
            <a:endParaRPr lang="en-US" sz="2000" dirty="0"/>
          </a:p>
          <a:p>
            <a:pPr marL="342900" lvl="0" indent="-342900">
              <a:buFont typeface="Arial" panose="020B0604020202090204" pitchFamily="34" charset="0"/>
              <a:buChar char="•"/>
            </a:pPr>
            <a:r>
              <a:rPr lang="en-US" sz="2000" b="1" dirty="0" smtClean="0"/>
              <a:t>1910.132(a) </a:t>
            </a:r>
            <a:r>
              <a:rPr lang="en-US" sz="2000" dirty="0" smtClean="0"/>
              <a:t>(19 </a:t>
            </a:r>
            <a:r>
              <a:rPr lang="en-US" sz="2000" dirty="0"/>
              <a:t>violations) – </a:t>
            </a:r>
            <a:r>
              <a:rPr lang="en-US" sz="2000" dirty="0" smtClean="0"/>
              <a:t> when PPE must be </a:t>
            </a:r>
            <a:r>
              <a:rPr lang="en-US" sz="2000" dirty="0" smtClean="0"/>
              <a:t>provided</a:t>
            </a:r>
          </a:p>
          <a:p>
            <a:pPr marL="342900" indent="-342900">
              <a:buFont typeface="Arial" panose="020B0604020202090204" pitchFamily="34" charset="0"/>
              <a:buChar char="•"/>
            </a:pPr>
            <a:r>
              <a:rPr lang="en-US" sz="2000" b="1" dirty="0"/>
              <a:t>1910.132(d)(1)(</a:t>
            </a:r>
            <a:r>
              <a:rPr lang="en-US" sz="2000" b="1" dirty="0" err="1"/>
              <a:t>i</a:t>
            </a:r>
            <a:r>
              <a:rPr lang="en-US" sz="2000" b="1" dirty="0"/>
              <a:t>) </a:t>
            </a:r>
            <a:r>
              <a:rPr lang="en-US" sz="2000" dirty="0"/>
              <a:t>(9 violations) – selection and use of PPE to protect against hazards identified in hazard </a:t>
            </a:r>
            <a:r>
              <a:rPr lang="en-US" sz="2000" dirty="0" smtClean="0"/>
              <a:t>assessment</a:t>
            </a:r>
            <a:endParaRPr lang="en-US" sz="2000" dirty="0"/>
          </a:p>
          <a:p>
            <a:pPr marL="342900" lvl="0" indent="-342900">
              <a:buFont typeface="Arial" panose="020B0604020202090204" pitchFamily="34" charset="0"/>
              <a:buChar char="•"/>
            </a:pPr>
            <a:r>
              <a:rPr lang="en-US" sz="2000" b="1" dirty="0" smtClean="0"/>
              <a:t>1910.132(f</a:t>
            </a:r>
            <a:r>
              <a:rPr lang="en-US" sz="2000" b="1" dirty="0" smtClean="0"/>
              <a:t>)(1) </a:t>
            </a:r>
            <a:r>
              <a:rPr lang="en-US" sz="2000" dirty="0" smtClean="0"/>
              <a:t>(7 </a:t>
            </a:r>
            <a:r>
              <a:rPr lang="en-US" sz="2000" dirty="0"/>
              <a:t>violations) –  </a:t>
            </a:r>
            <a:r>
              <a:rPr lang="en-US" sz="2000" dirty="0" smtClean="0"/>
              <a:t>training of employees required to use PPE</a:t>
            </a:r>
          </a:p>
          <a:p>
            <a:pPr lvl="0"/>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9220" name="Picture 4" descr="Personal Protective Equipm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981200"/>
            <a:ext cx="2624136" cy="2209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econdary-OSHA logo.jpg" title="OSHA logo"/>
          <p:cNvPicPr>
            <a:picLocks noChangeAspect="1"/>
          </p:cNvPicPr>
          <p:nvPr/>
        </p:nvPicPr>
        <p:blipFill rotWithShape="1">
          <a:blip r:embed="rId6"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47750"/>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52400" y="2054179"/>
            <a:ext cx="6934199" cy="4247317"/>
          </a:xfrm>
          <a:prstGeom prst="rect">
            <a:avLst/>
          </a:prstGeom>
        </p:spPr>
        <p:txBody>
          <a:bodyPr wrap="square">
            <a:spAutoFit/>
          </a:bodyPr>
          <a:lstStyle/>
          <a:p>
            <a:r>
              <a:rPr lang="en-US" sz="3200" b="1" u="sng" dirty="0" smtClean="0">
                <a:hlinkClick r:id="rId3" tooltip="1926.501"/>
              </a:rPr>
              <a:t>6) </a:t>
            </a:r>
            <a:r>
              <a:rPr lang="en-US" sz="3200" b="1" u="sng" dirty="0" smtClean="0">
                <a:hlinkClick r:id="rId3" tooltip="1926.501"/>
              </a:rPr>
              <a:t>1910.134 – Respiratory Protection</a:t>
            </a:r>
            <a:endParaRPr lang="en-US" sz="3200" b="1" dirty="0"/>
          </a:p>
          <a:p>
            <a:r>
              <a:rPr lang="en-US" dirty="0"/>
              <a:t> </a:t>
            </a:r>
          </a:p>
          <a:p>
            <a:pPr marL="342900" indent="-342900">
              <a:buFont typeface="Arial" panose="020B0604020202090204" pitchFamily="34" charset="0"/>
              <a:buChar char="•"/>
            </a:pPr>
            <a:r>
              <a:rPr lang="en-US" sz="2000" b="1" dirty="0"/>
              <a:t>1910.134(c)(1)  </a:t>
            </a:r>
            <a:r>
              <a:rPr lang="en-US" sz="2000" dirty="0" smtClean="0"/>
              <a:t>(14 </a:t>
            </a:r>
            <a:r>
              <a:rPr lang="en-US" sz="2000" dirty="0"/>
              <a:t>violations) – written respiratory protection program</a:t>
            </a:r>
          </a:p>
          <a:p>
            <a:pPr marL="342900" lvl="0" indent="-342900">
              <a:buFont typeface="Arial" panose="020B0604020202090204" pitchFamily="34" charset="0"/>
              <a:buChar char="•"/>
            </a:pPr>
            <a:r>
              <a:rPr lang="en-US" sz="2000" b="1" dirty="0" smtClean="0"/>
              <a:t>1910.134(e</a:t>
            </a:r>
            <a:r>
              <a:rPr lang="en-US" sz="2000" b="1" dirty="0"/>
              <a:t>)(1)  </a:t>
            </a:r>
            <a:r>
              <a:rPr lang="en-US" sz="2000" dirty="0" smtClean="0"/>
              <a:t>(12 </a:t>
            </a:r>
            <a:r>
              <a:rPr lang="en-US" sz="2000" dirty="0"/>
              <a:t>violations) – medical evaluation to determine employee’s ability to use a </a:t>
            </a:r>
            <a:r>
              <a:rPr lang="en-US" sz="2000" dirty="0" smtClean="0"/>
              <a:t>respirator</a:t>
            </a:r>
          </a:p>
          <a:p>
            <a:pPr marL="342900" indent="-342900">
              <a:buFont typeface="Arial" panose="020B0604020202090204" pitchFamily="34" charset="0"/>
              <a:buChar char="•"/>
            </a:pPr>
            <a:r>
              <a:rPr lang="en-US" sz="2000" b="1" dirty="0"/>
              <a:t>1910.134(d)(1)(iii) </a:t>
            </a:r>
            <a:r>
              <a:rPr lang="en-US" sz="2000" dirty="0"/>
              <a:t>(10 violations) – respirator selection: evaluation of respiratory hazards in </a:t>
            </a:r>
            <a:r>
              <a:rPr lang="en-US" sz="2000" dirty="0" smtClean="0"/>
              <a:t>workplace</a:t>
            </a:r>
          </a:p>
          <a:p>
            <a:pPr marL="342900" indent="-342900">
              <a:buFont typeface="Arial" panose="020B0604020202090204" pitchFamily="34" charset="0"/>
              <a:buChar char="•"/>
            </a:pPr>
            <a:r>
              <a:rPr lang="en-US" sz="2000" b="1" dirty="0"/>
              <a:t>1910.134(c)(2)(</a:t>
            </a:r>
            <a:r>
              <a:rPr lang="en-US" sz="2000" b="1" dirty="0" err="1"/>
              <a:t>i</a:t>
            </a:r>
            <a:r>
              <a:rPr lang="en-US" sz="2000" b="1" dirty="0"/>
              <a:t>)  </a:t>
            </a:r>
            <a:r>
              <a:rPr lang="en-US" sz="2000" dirty="0"/>
              <a:t>(8 violations) – providing respirators at request of employees or permitting employees to use their own </a:t>
            </a:r>
            <a:r>
              <a:rPr lang="en-US" sz="2000" dirty="0" smtClean="0"/>
              <a:t>respirators</a:t>
            </a:r>
            <a:endParaRPr lang="en-US" sz="2000" dirty="0" smtClean="0"/>
          </a:p>
          <a:p>
            <a:pPr marL="342900" indent="-342900">
              <a:buFont typeface="Arial" panose="020B0604020202090204" pitchFamily="34" charset="0"/>
              <a:buChar char="•"/>
            </a:pPr>
            <a:r>
              <a:rPr lang="en-US" sz="2000" b="1" dirty="0"/>
              <a:t>1910.134(f)(2)  </a:t>
            </a:r>
            <a:r>
              <a:rPr lang="en-US" sz="2000" dirty="0" smtClean="0"/>
              <a:t>(8 </a:t>
            </a:r>
            <a:r>
              <a:rPr lang="en-US" sz="2000" dirty="0"/>
              <a:t>violations) – fit testing for employees using a tight-fitting </a:t>
            </a:r>
            <a:r>
              <a:rPr lang="en-US" sz="2000" dirty="0" err="1"/>
              <a:t>facepiece</a:t>
            </a:r>
            <a:r>
              <a:rPr lang="en-US" sz="2000" dirty="0"/>
              <a:t> respirator: testing </a:t>
            </a:r>
            <a:r>
              <a:rPr lang="en-US" sz="2000" dirty="0" smtClean="0"/>
              <a:t>frequency</a:t>
            </a:r>
            <a:endParaRPr lang="en-US" sz="2000" dirty="0" smtClean="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7" name="Picture 2" descr="Develop a Change Schedul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2063472"/>
            <a:ext cx="211455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p:nvPr/>
        </p:nvPicPr>
        <p:blipFill rotWithShape="1">
          <a:blip r:embed="rId7" cstate="print">
            <a:extLst>
              <a:ext uri="{28A0092B-C50C-407E-A947-70E740481C1C}">
                <a14:useLocalDpi xmlns:a14="http://schemas.microsoft.com/office/drawing/2010/main"/>
              </a:ext>
            </a:extLst>
          </a:blip>
          <a:srcRect/>
          <a:stretch/>
        </p:blipFill>
        <p:spPr bwMode="auto">
          <a:xfrm>
            <a:off x="7237095" y="3657600"/>
            <a:ext cx="1508760" cy="1428750"/>
          </a:xfrm>
          <a:prstGeom prst="rect">
            <a:avLst/>
          </a:prstGeom>
          <a:ln>
            <a:noFill/>
          </a:ln>
          <a:extLst>
            <a:ext uri="{53640926-AAD7-44D8-BBD7-CCE9431645EC}">
              <a14:shadowObscured xmlns:a14="http://schemas.microsoft.com/office/drawing/2010/main"/>
            </a:ext>
          </a:extLst>
        </p:spPr>
      </p:pic>
      <p:pic>
        <p:nvPicPr>
          <p:cNvPr id="10" name="Picture 9" descr="secondary-OSHA logo.jpg" title="OSHA logo"/>
          <p:cNvPicPr>
            <a:picLocks noChangeAspect="1"/>
          </p:cNvPicPr>
          <p:nvPr/>
        </p:nvPicPr>
        <p:blipFill rotWithShape="1">
          <a:blip r:embed="rId8"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2403085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663" y="1074730"/>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22664" y="2083018"/>
            <a:ext cx="6887736" cy="4585871"/>
          </a:xfrm>
          <a:prstGeom prst="rect">
            <a:avLst/>
          </a:prstGeom>
        </p:spPr>
        <p:txBody>
          <a:bodyPr wrap="square">
            <a:spAutoFit/>
          </a:bodyPr>
          <a:lstStyle/>
          <a:p>
            <a:r>
              <a:rPr lang="en-US" sz="3200" b="1" u="sng" dirty="0" smtClean="0">
                <a:hlinkClick r:id="rId3" tooltip="1926.501"/>
              </a:rPr>
              <a:t>7) 1910.305 – Electrical, Wiring Methods</a:t>
            </a:r>
            <a:endParaRPr lang="en-US" sz="3200" b="1" dirty="0"/>
          </a:p>
          <a:p>
            <a:pPr marL="342900" indent="-342900">
              <a:buFont typeface="Arial" panose="020B0604020202090204" pitchFamily="34" charset="0"/>
              <a:buChar char="•"/>
            </a:pPr>
            <a:r>
              <a:rPr lang="en-US" sz="1900" b="1" dirty="0" smtClean="0"/>
              <a:t>1910.305(g</a:t>
            </a:r>
            <a:r>
              <a:rPr lang="en-US" sz="1900" b="1" dirty="0"/>
              <a:t>)(1)(iv)(A)  </a:t>
            </a:r>
            <a:r>
              <a:rPr lang="en-US" sz="1900" dirty="0" smtClean="0"/>
              <a:t>(14 </a:t>
            </a:r>
            <a:r>
              <a:rPr lang="en-US" sz="1900" dirty="0"/>
              <a:t>violations) – not using flexible cords and cables as a substitute for the fixed wiring of a </a:t>
            </a:r>
            <a:r>
              <a:rPr lang="en-US" sz="1900" dirty="0" smtClean="0"/>
              <a:t>structure</a:t>
            </a:r>
          </a:p>
          <a:p>
            <a:pPr marL="342900" indent="-342900">
              <a:buFont typeface="Arial" panose="020B0604020202090204" pitchFamily="34" charset="0"/>
              <a:buChar char="•"/>
            </a:pPr>
            <a:r>
              <a:rPr lang="en-US" sz="1900" b="1" dirty="0"/>
              <a:t>1910.305(b)(2)(</a:t>
            </a:r>
            <a:r>
              <a:rPr lang="en-US" sz="1900" b="1" dirty="0" err="1"/>
              <a:t>i</a:t>
            </a:r>
            <a:r>
              <a:rPr lang="en-US" sz="1900" b="1" dirty="0"/>
              <a:t>)  </a:t>
            </a:r>
            <a:r>
              <a:rPr lang="en-US" sz="1900" dirty="0"/>
              <a:t>(13 violations) – providing pull boxes, junction boxes, and fittings with covers identified for the </a:t>
            </a:r>
            <a:r>
              <a:rPr lang="en-US" sz="1900" dirty="0" smtClean="0"/>
              <a:t>purpose</a:t>
            </a:r>
            <a:endParaRPr lang="en-US" sz="1900" dirty="0" smtClean="0"/>
          </a:p>
          <a:p>
            <a:pPr marL="342900" lvl="0" indent="-342900">
              <a:buFont typeface="Arial" panose="020B0604020202090204" pitchFamily="34" charset="0"/>
              <a:buChar char="•"/>
            </a:pPr>
            <a:r>
              <a:rPr lang="en-US" sz="1900" b="1" dirty="0"/>
              <a:t>1910.305(b)(1)(ii)  </a:t>
            </a:r>
            <a:r>
              <a:rPr lang="en-US" sz="1900" dirty="0" smtClean="0"/>
              <a:t>(</a:t>
            </a:r>
            <a:r>
              <a:rPr lang="en-US" sz="1900" dirty="0" smtClean="0"/>
              <a:t>10 </a:t>
            </a:r>
            <a:r>
              <a:rPr lang="en-US" sz="1900" dirty="0"/>
              <a:t>violations) – closing unused openings in cabinets, boxes, and fittings</a:t>
            </a:r>
          </a:p>
          <a:p>
            <a:pPr marL="342900" lvl="0" indent="-342900">
              <a:buFont typeface="Arial" panose="020B0604020202090204" pitchFamily="34" charset="0"/>
              <a:buChar char="•"/>
            </a:pPr>
            <a:r>
              <a:rPr lang="en-US" sz="1900" b="1" dirty="0" smtClean="0"/>
              <a:t>1910.305(g</a:t>
            </a:r>
            <a:r>
              <a:rPr lang="en-US" sz="1900" b="1" dirty="0"/>
              <a:t>)(2)(iii)  </a:t>
            </a:r>
            <a:r>
              <a:rPr lang="en-US" sz="1900" dirty="0" smtClean="0"/>
              <a:t>(7 </a:t>
            </a:r>
            <a:r>
              <a:rPr lang="en-US" sz="1900" dirty="0"/>
              <a:t>violations) – connecting flexible cords and cables to devices and fittings so that strain relief is provided that will prevent pull from being directly transmitted to joints or terminal screws</a:t>
            </a:r>
          </a:p>
          <a:p>
            <a:pPr marL="342900" indent="-342900">
              <a:buFont typeface="Arial" panose="020B0604020202090204" pitchFamily="34" charset="0"/>
              <a:buChar char="•"/>
            </a:pPr>
            <a:r>
              <a:rPr lang="en-US" sz="1900" b="1" dirty="0" smtClean="0"/>
              <a:t>1910.305(b)(1) </a:t>
            </a:r>
            <a:r>
              <a:rPr lang="en-US" sz="1900" dirty="0" smtClean="0"/>
              <a:t>(4 </a:t>
            </a:r>
            <a:r>
              <a:rPr lang="en-US" sz="1900" dirty="0" smtClean="0"/>
              <a:t>violations) – </a:t>
            </a:r>
            <a:r>
              <a:rPr lang="en-US" sz="1900" dirty="0" smtClean="0"/>
              <a:t>conductors entering boxes, cabinets, or fittings</a:t>
            </a:r>
            <a:endParaRPr lang="en-US" sz="19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7" name="Picture 2" descr="Improper Use of Extension and Flexible Cords. Improperly wired and potentially dangerous use of extension cords - no GCFI">
            <a:hlinkClick r:id="rId5" tooltip="poor wiring"/>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6807" y="1676400"/>
            <a:ext cx="2247900" cy="22479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secondary-OSHA logo.jpg" title="OSHA logo"/>
          <p:cNvPicPr>
            <a:picLocks noChangeAspect="1"/>
          </p:cNvPicPr>
          <p:nvPr/>
        </p:nvPicPr>
        <p:blipFill rotWithShape="1">
          <a:blip r:embed="rId7"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27" y="1068743"/>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a:t>
            </a:r>
            <a:r>
              <a:rPr lang="en-US" sz="4400" b="1" dirty="0" smtClean="0">
                <a:solidFill>
                  <a:srgbClr val="0070C0"/>
                </a:solidFill>
                <a:effectLst>
                  <a:outerShdw blurRad="38100" dist="38100" dir="2700000" algn="tl">
                    <a:srgbClr val="000000">
                      <a:alpha val="43137"/>
                    </a:srgbClr>
                  </a:outerShdw>
                </a:effectLst>
              </a:rPr>
              <a:t>2016-2019 </a:t>
            </a:r>
            <a:endParaRPr lang="en-US" sz="4400" b="1" dirty="0" smtClean="0">
              <a:solidFill>
                <a:srgbClr val="0070C0"/>
              </a:solidFill>
              <a:effectLst>
                <a:outerShdw blurRad="38100" dist="38100" dir="2700000" algn="tl">
                  <a:srgbClr val="000000">
                    <a:alpha val="43137"/>
                  </a:srgbClr>
                </a:outerShdw>
              </a:effectLst>
            </a:endParaRP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52400" y="2286000"/>
            <a:ext cx="7086600" cy="4555093"/>
          </a:xfrm>
          <a:prstGeom prst="rect">
            <a:avLst/>
          </a:prstGeom>
        </p:spPr>
        <p:txBody>
          <a:bodyPr wrap="square">
            <a:spAutoFit/>
          </a:bodyPr>
          <a:lstStyle/>
          <a:p>
            <a:r>
              <a:rPr lang="en-US" sz="3200" b="1" u="sng" dirty="0" smtClean="0">
                <a:hlinkClick r:id="rId3" tooltip="1926.501"/>
              </a:rPr>
              <a:t>8) </a:t>
            </a:r>
            <a:r>
              <a:rPr lang="en-US" sz="3200" b="1" u="sng" dirty="0" smtClean="0">
                <a:hlinkClick r:id="rId3" tooltip="1926.501"/>
              </a:rPr>
              <a:t>1910.147 – Lockout/</a:t>
            </a:r>
            <a:r>
              <a:rPr lang="en-US" sz="3200" b="1" u="sng" dirty="0" err="1" smtClean="0">
                <a:hlinkClick r:id="rId3" tooltip="1926.501"/>
              </a:rPr>
              <a:t>Tagout</a:t>
            </a:r>
            <a:endParaRPr lang="en-US" sz="3200" b="1" u="sng" dirty="0" smtClean="0"/>
          </a:p>
          <a:p>
            <a:r>
              <a:rPr lang="en-US" dirty="0"/>
              <a:t> </a:t>
            </a:r>
          </a:p>
          <a:p>
            <a:pPr marL="342900" lvl="0" indent="-342900">
              <a:buFont typeface="Arial" panose="020B0604020202090204" pitchFamily="34" charset="0"/>
              <a:buChar char="•"/>
            </a:pPr>
            <a:r>
              <a:rPr lang="en-US" sz="2000" b="1" dirty="0"/>
              <a:t>1910.147(c)(4)(i)  </a:t>
            </a:r>
            <a:r>
              <a:rPr lang="en-US" sz="2000" dirty="0" smtClean="0"/>
              <a:t>(</a:t>
            </a:r>
            <a:r>
              <a:rPr lang="en-US" sz="2000" dirty="0" smtClean="0"/>
              <a:t>22 </a:t>
            </a:r>
            <a:r>
              <a:rPr lang="en-US" sz="2000" dirty="0"/>
              <a:t>violations) – developing, documenting, and utilizing energy control procedures</a:t>
            </a:r>
          </a:p>
          <a:p>
            <a:pPr marL="342900" indent="-342900">
              <a:buFont typeface="Arial" panose="020B0604020202090204" pitchFamily="34" charset="0"/>
              <a:buChar char="•"/>
            </a:pPr>
            <a:r>
              <a:rPr lang="en-US" sz="2000" b="1" dirty="0"/>
              <a:t>1910.147(c)(6)(i)  </a:t>
            </a:r>
            <a:r>
              <a:rPr lang="en-US" sz="2000" dirty="0" smtClean="0"/>
              <a:t>(17 </a:t>
            </a:r>
            <a:r>
              <a:rPr lang="en-US" sz="2000" dirty="0"/>
              <a:t>violations) – periodic inspection of energy control procedure at least </a:t>
            </a:r>
            <a:r>
              <a:rPr lang="en-US" sz="2000" dirty="0" smtClean="0"/>
              <a:t>annually</a:t>
            </a:r>
          </a:p>
          <a:p>
            <a:pPr marL="342900" lvl="0" indent="-342900">
              <a:buFont typeface="Arial" panose="020B0604020202090204" pitchFamily="34" charset="0"/>
              <a:buChar char="•"/>
            </a:pPr>
            <a:r>
              <a:rPr lang="en-US" sz="2000" b="1" dirty="0"/>
              <a:t>1910.147(c)(7)(i)  </a:t>
            </a:r>
            <a:r>
              <a:rPr lang="en-US" sz="2000" dirty="0" smtClean="0"/>
              <a:t>(7 </a:t>
            </a:r>
            <a:r>
              <a:rPr lang="en-US" sz="2000" dirty="0"/>
              <a:t>violations) – training on the energy control </a:t>
            </a:r>
            <a:r>
              <a:rPr lang="en-US" sz="2000" dirty="0" smtClean="0"/>
              <a:t>program</a:t>
            </a:r>
          </a:p>
          <a:p>
            <a:pPr marL="342900" lvl="0" indent="-342900">
              <a:buFont typeface="Arial" panose="020B0604020202090204" pitchFamily="34" charset="0"/>
              <a:buChar char="•"/>
            </a:pPr>
            <a:r>
              <a:rPr lang="en-US" sz="2000" b="1" dirty="0" smtClean="0"/>
              <a:t>1910.147(c)(4)(ii)  </a:t>
            </a:r>
            <a:r>
              <a:rPr lang="en-US" sz="2000" dirty="0" smtClean="0"/>
              <a:t>(5 violations) – elements of energy control procedure</a:t>
            </a:r>
          </a:p>
          <a:p>
            <a:pPr marL="342900" lvl="0" indent="-342900">
              <a:buFont typeface="Arial" panose="020B0604020202090204" pitchFamily="34" charset="0"/>
              <a:buChar char="•"/>
            </a:pPr>
            <a:r>
              <a:rPr lang="en-US" sz="2000" b="1" dirty="0"/>
              <a:t>1910.147(c</a:t>
            </a:r>
            <a:r>
              <a:rPr lang="en-US" sz="2000" b="1" dirty="0" smtClean="0"/>
              <a:t>)(7)(</a:t>
            </a:r>
            <a:r>
              <a:rPr lang="en-US" sz="2000" b="1" dirty="0" err="1" smtClean="0"/>
              <a:t>i</a:t>
            </a:r>
            <a:r>
              <a:rPr lang="en-US" sz="2000" b="1" dirty="0" smtClean="0"/>
              <a:t>)(A)  </a:t>
            </a:r>
            <a:r>
              <a:rPr lang="en-US" sz="2000" dirty="0"/>
              <a:t>(5 violations) </a:t>
            </a:r>
            <a:r>
              <a:rPr lang="en-US" sz="2000" dirty="0" smtClean="0"/>
              <a:t>– training on energy control program: recognition </a:t>
            </a:r>
            <a:r>
              <a:rPr lang="en-US" sz="2000" dirty="0"/>
              <a:t>of </a:t>
            </a:r>
            <a:r>
              <a:rPr lang="en-US" sz="2000" dirty="0" smtClean="0"/>
              <a:t>hazardous </a:t>
            </a:r>
            <a:r>
              <a:rPr lang="en-US" sz="2000" dirty="0"/>
              <a:t>energy sources, </a:t>
            </a:r>
            <a:r>
              <a:rPr lang="en-US" sz="2000" dirty="0" smtClean="0"/>
              <a:t>type </a:t>
            </a:r>
            <a:r>
              <a:rPr lang="en-US" sz="2000" dirty="0"/>
              <a:t>and magnitude of </a:t>
            </a:r>
            <a:r>
              <a:rPr lang="en-US" sz="2000" dirty="0" smtClean="0"/>
              <a:t>energy </a:t>
            </a:r>
            <a:r>
              <a:rPr lang="en-US" sz="2000" dirty="0"/>
              <a:t>available in the workplace, and </a:t>
            </a:r>
            <a:r>
              <a:rPr lang="en-US" sz="2000" dirty="0" smtClean="0"/>
              <a:t>methods </a:t>
            </a:r>
            <a:r>
              <a:rPr lang="en-US" sz="2000" dirty="0"/>
              <a:t>and means necessary for energy isolation and </a:t>
            </a:r>
            <a:r>
              <a:rPr lang="en-US" sz="2000" dirty="0" smtClean="0"/>
              <a:t>control</a:t>
            </a:r>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7" name="Picture 6" descr="Control of Hazardous Energy - Photo Credit: iStock.com-172164291 | Copyright: braclark "/>
          <p:cNvPicPr/>
          <p:nvPr/>
        </p:nvPicPr>
        <p:blipFill rotWithShape="1">
          <a:blip r:embed="rId5" cstate="print">
            <a:extLst>
              <a:ext uri="{28A0092B-C50C-407E-A947-70E740481C1C}">
                <a14:useLocalDpi xmlns:a14="http://schemas.microsoft.com/office/drawing/2010/main" val="0"/>
              </a:ext>
            </a:extLst>
          </a:blip>
          <a:srcRect/>
          <a:stretch/>
        </p:blipFill>
        <p:spPr bwMode="auto">
          <a:xfrm>
            <a:off x="5791200" y="1981200"/>
            <a:ext cx="3459480" cy="1127171"/>
          </a:xfrm>
          <a:prstGeom prst="rect">
            <a:avLst/>
          </a:prstGeom>
          <a:noFill/>
          <a:ln>
            <a:noFill/>
          </a:ln>
          <a:extLst>
            <a:ext uri="{53640926-AAD7-44D8-BBD7-CCE9431645EC}">
              <a14:shadowObscured xmlns:a14="http://schemas.microsoft.com/office/drawing/2010/main"/>
            </a:ext>
          </a:extLst>
        </p:spPr>
      </p:pic>
      <p:pic>
        <p:nvPicPr>
          <p:cNvPr id="9" name="Picture 8" descr="secondary-OSHA logo.jpg" title="OSHA logo"/>
          <p:cNvPicPr>
            <a:picLocks noChangeAspect="1"/>
          </p:cNvPicPr>
          <p:nvPr/>
        </p:nvPicPr>
        <p:blipFill rotWithShape="1">
          <a:blip r:embed="rId6" cstate="email">
            <a:extLst>
              <a:ext uri="{28A0092B-C50C-407E-A947-70E740481C1C}">
                <a14:useLocalDpi xmlns:a14="http://schemas.microsoft.com/office/drawing/2010/main" val="0"/>
              </a:ext>
            </a:extLst>
          </a:blip>
          <a:srcRect b="41192"/>
          <a:stretch/>
        </p:blipFill>
        <p:spPr>
          <a:xfrm>
            <a:off x="7543800" y="6309182"/>
            <a:ext cx="1402926" cy="436105"/>
          </a:xfrm>
          <a:prstGeom prst="rect">
            <a:avLst/>
          </a:prstGeom>
        </p:spPr>
      </p:pic>
    </p:spTree>
    <p:extLst>
      <p:ext uri="{BB962C8B-B14F-4D97-AF65-F5344CB8AC3E}">
        <p14:creationId xmlns:p14="http://schemas.microsoft.com/office/powerpoint/2010/main" val="28988499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TotalTime>
  <Words>711</Words>
  <Application>Microsoft Office PowerPoint</Application>
  <PresentationFormat>On-screen Show (4:3)</PresentationFormat>
  <Paragraphs>127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Chartier, George - OSHA</dc:creator>
  <cp:lastModifiedBy>Lawrence, Barnett - OSHA</cp:lastModifiedBy>
  <cp:revision>329</cp:revision>
  <dcterms:created xsi:type="dcterms:W3CDTF">2014-11-10T23:00:47Z</dcterms:created>
  <dcterms:modified xsi:type="dcterms:W3CDTF">2019-11-22T19:01:30Z</dcterms:modified>
</cp:coreProperties>
</file>